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Arimo" panose="020B0604020202020204" charset="0"/>
      <p:regular r:id="rId12"/>
    </p:embeddedFont>
    <p:embeddedFont>
      <p:font typeface="Arimo Bold" panose="020B0604020202020204" charset="0"/>
      <p:regular r:id="rId13"/>
    </p:embeddedFont>
    <p:embeddedFont>
      <p:font typeface="Arsenal" panose="020B0604020202020204" charset="0"/>
      <p:regular r:id="rId14"/>
    </p:embeddedFont>
    <p:embeddedFont>
      <p:font typeface="Arsenal Bold" panose="020B0604020202020204" charset="0"/>
      <p:regular r:id="rId15"/>
    </p:embeddedFont>
    <p:embeddedFont>
      <p:font typeface="Arsenal Italics" panose="020B0604020202020204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drive.google.com/file/d/1loSrBv5bdSG_P7yL-m-PpKlz4xgKZ3qJ/view?usp=sharing" TargetMode="External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svg"/><Relationship Id="rId7" Type="http://schemas.openxmlformats.org/officeDocument/2006/relationships/image" Target="../media/image24.svg"/><Relationship Id="rId12" Type="http://schemas.openxmlformats.org/officeDocument/2006/relationships/image" Target="../media/image2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11" Type="http://schemas.openxmlformats.org/officeDocument/2006/relationships/image" Target="../media/image28.svg"/><Relationship Id="rId5" Type="http://schemas.openxmlformats.org/officeDocument/2006/relationships/image" Target="../media/image22.sv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391761">
            <a:off x="-6055422" y="2498096"/>
            <a:ext cx="9267406" cy="12492827"/>
          </a:xfrm>
          <a:custGeom>
            <a:avLst/>
            <a:gdLst/>
            <a:ahLst/>
            <a:cxnLst/>
            <a:rect l="l" t="t" r="r" b="b"/>
            <a:pathLst>
              <a:path w="9267406" h="12492827">
                <a:moveTo>
                  <a:pt x="0" y="0"/>
                </a:moveTo>
                <a:lnTo>
                  <a:pt x="9267406" y="0"/>
                </a:lnTo>
                <a:lnTo>
                  <a:pt x="9267406" y="12492827"/>
                </a:lnTo>
                <a:lnTo>
                  <a:pt x="0" y="124928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3482946" y="-4735823"/>
            <a:ext cx="8968224" cy="8634892"/>
          </a:xfrm>
          <a:custGeom>
            <a:avLst/>
            <a:gdLst/>
            <a:ahLst/>
            <a:cxnLst/>
            <a:rect l="l" t="t" r="r" b="b"/>
            <a:pathLst>
              <a:path w="8968224" h="8634892">
                <a:moveTo>
                  <a:pt x="0" y="0"/>
                </a:moveTo>
                <a:lnTo>
                  <a:pt x="8968223" y="0"/>
                </a:lnTo>
                <a:lnTo>
                  <a:pt x="8968223" y="8634892"/>
                </a:lnTo>
                <a:lnTo>
                  <a:pt x="0" y="86348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2595568" y="2017444"/>
            <a:ext cx="9504629" cy="1708445"/>
            <a:chOff x="0" y="0"/>
            <a:chExt cx="12672839" cy="2277926"/>
          </a:xfrm>
        </p:grpSpPr>
        <p:sp>
          <p:nvSpPr>
            <p:cNvPr id="5" name="TextBox 5"/>
            <p:cNvSpPr txBox="1"/>
            <p:nvPr/>
          </p:nvSpPr>
          <p:spPr>
            <a:xfrm>
              <a:off x="0" y="50906"/>
              <a:ext cx="12672839" cy="12875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329"/>
                </a:lnSpc>
              </a:pPr>
              <a:r>
                <a:rPr lang="en-US" sz="6662">
                  <a:solidFill>
                    <a:srgbClr val="664228"/>
                  </a:solidFill>
                  <a:latin typeface="Arsenal Bold"/>
                </a:rPr>
                <a:t>Trò chơi Ô ăn Quan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780487"/>
              <a:ext cx="12672839" cy="5035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11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7147143" y="2627435"/>
            <a:ext cx="2281713" cy="2196906"/>
          </a:xfrm>
          <a:custGeom>
            <a:avLst/>
            <a:gdLst/>
            <a:ahLst/>
            <a:cxnLst/>
            <a:rect l="l" t="t" r="r" b="b"/>
            <a:pathLst>
              <a:path w="2281713" h="2196906">
                <a:moveTo>
                  <a:pt x="0" y="0"/>
                </a:moveTo>
                <a:lnTo>
                  <a:pt x="2281714" y="0"/>
                </a:lnTo>
                <a:lnTo>
                  <a:pt x="2281714" y="2196907"/>
                </a:lnTo>
                <a:lnTo>
                  <a:pt x="0" y="21969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815314" y="9810499"/>
            <a:ext cx="4634548" cy="396043"/>
          </a:xfrm>
          <a:custGeom>
            <a:avLst/>
            <a:gdLst/>
            <a:ahLst/>
            <a:cxnLst/>
            <a:rect l="l" t="t" r="r" b="b"/>
            <a:pathLst>
              <a:path w="4634548" h="396043">
                <a:moveTo>
                  <a:pt x="0" y="0"/>
                </a:moveTo>
                <a:lnTo>
                  <a:pt x="4634548" y="0"/>
                </a:lnTo>
                <a:lnTo>
                  <a:pt x="4634548" y="396043"/>
                </a:lnTo>
                <a:lnTo>
                  <a:pt x="0" y="39604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756642" y="412750"/>
            <a:ext cx="10825758" cy="9937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6999" dirty="0" err="1">
                <a:solidFill>
                  <a:srgbClr val="191919"/>
                </a:solidFill>
                <a:latin typeface="Arsenal Bold"/>
              </a:rPr>
              <a:t>Đại</a:t>
            </a:r>
            <a:r>
              <a:rPr lang="en-US" sz="6999" dirty="0">
                <a:solidFill>
                  <a:srgbClr val="191919"/>
                </a:solidFill>
                <a:latin typeface="Arsenal Bold"/>
              </a:rPr>
              <a:t> </a:t>
            </a:r>
            <a:r>
              <a:rPr lang="en-US" sz="6999" dirty="0" err="1">
                <a:solidFill>
                  <a:srgbClr val="191919"/>
                </a:solidFill>
                <a:latin typeface="Arsenal Bold"/>
              </a:rPr>
              <a:t>học</a:t>
            </a:r>
            <a:r>
              <a:rPr lang="en-US" sz="6999" dirty="0">
                <a:solidFill>
                  <a:srgbClr val="191919"/>
                </a:solidFill>
                <a:latin typeface="Arsenal Bold"/>
              </a:rPr>
              <a:t> </a:t>
            </a:r>
            <a:r>
              <a:rPr lang="en-US" sz="6999" dirty="0" err="1">
                <a:solidFill>
                  <a:srgbClr val="191919"/>
                </a:solidFill>
                <a:latin typeface="Arsenal Bold"/>
              </a:rPr>
              <a:t>Bách</a:t>
            </a:r>
            <a:r>
              <a:rPr lang="en-US" sz="6999" dirty="0">
                <a:solidFill>
                  <a:srgbClr val="191919"/>
                </a:solidFill>
                <a:latin typeface="Arsenal Bold"/>
              </a:rPr>
              <a:t> Khoa Hà </a:t>
            </a:r>
            <a:r>
              <a:rPr lang="en-US" sz="6999" dirty="0" err="1">
                <a:solidFill>
                  <a:srgbClr val="191919"/>
                </a:solidFill>
                <a:latin typeface="Arsenal Bold"/>
              </a:rPr>
              <a:t>Nội</a:t>
            </a:r>
            <a:endParaRPr lang="en-US" sz="6999" dirty="0">
              <a:solidFill>
                <a:srgbClr val="191919"/>
              </a:solidFill>
              <a:latin typeface="Arsenal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108671" y="1425575"/>
            <a:ext cx="6682383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0"/>
              </a:lnSpc>
              <a:spcBef>
                <a:spcPct val="0"/>
              </a:spcBef>
            </a:pPr>
            <a:r>
              <a:rPr lang="en-US" sz="3000">
                <a:solidFill>
                  <a:srgbClr val="191919"/>
                </a:solidFill>
                <a:latin typeface="Arsenal Italics"/>
              </a:rPr>
              <a:t>Trường Công nghệ thông tin và truyền thông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380822" y="4190363"/>
            <a:ext cx="6929438" cy="953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80"/>
              </a:lnSpc>
              <a:spcBef>
                <a:spcPct val="0"/>
              </a:spcBef>
            </a:pPr>
            <a:r>
              <a:rPr lang="en-US" sz="6800">
                <a:solidFill>
                  <a:srgbClr val="000000"/>
                </a:solidFill>
                <a:latin typeface="Arsenal Italics"/>
              </a:rPr>
              <a:t>Thành viên nhóm 32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601481" y="5295999"/>
            <a:ext cx="13114599" cy="3448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957"/>
              </a:lnSpc>
            </a:pPr>
            <a:r>
              <a:rPr lang="en-US" sz="4638" spc="92">
                <a:solidFill>
                  <a:srgbClr val="000000"/>
                </a:solidFill>
                <a:latin typeface="Arsenal"/>
              </a:rPr>
              <a:t>Nguyễn Ngoc Anh Thư - 20215143 : thiết kế giao diện</a:t>
            </a:r>
          </a:p>
          <a:p>
            <a:pPr>
              <a:lnSpc>
                <a:spcPts val="6957"/>
              </a:lnSpc>
            </a:pPr>
            <a:r>
              <a:rPr lang="en-US" sz="4638" spc="92">
                <a:solidFill>
                  <a:srgbClr val="000000"/>
                </a:solidFill>
                <a:latin typeface="Arsenal"/>
              </a:rPr>
              <a:t>Hoàng Văn Thuấn - 20215140: thiết kế giao diện</a:t>
            </a:r>
          </a:p>
          <a:p>
            <a:pPr>
              <a:lnSpc>
                <a:spcPts val="6957"/>
              </a:lnSpc>
            </a:pPr>
            <a:r>
              <a:rPr lang="en-US" sz="4638" spc="92">
                <a:solidFill>
                  <a:srgbClr val="000000"/>
                </a:solidFill>
                <a:latin typeface="Arsenal"/>
              </a:rPr>
              <a:t>Vũ Đức Thịnh - 20210816: Game play</a:t>
            </a:r>
          </a:p>
          <a:p>
            <a:pPr>
              <a:lnSpc>
                <a:spcPts val="6957"/>
              </a:lnSpc>
            </a:pPr>
            <a:r>
              <a:rPr lang="en-US" sz="4638" spc="92">
                <a:solidFill>
                  <a:srgbClr val="000000"/>
                </a:solidFill>
                <a:latin typeface="Arsenal"/>
              </a:rPr>
              <a:t>Nguyễn Hoàng Ninh Thuận - 20215141: Game play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891342" y="266700"/>
            <a:ext cx="2505313" cy="56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99"/>
              </a:lnSpc>
              <a:spcBef>
                <a:spcPct val="0"/>
              </a:spcBef>
            </a:pPr>
            <a:r>
              <a:rPr lang="en-US" sz="3999" dirty="0">
                <a:solidFill>
                  <a:srgbClr val="664228"/>
                </a:solidFill>
                <a:latin typeface="Arsenal Bold"/>
              </a:rPr>
              <a:t>Video demo</a:t>
            </a:r>
          </a:p>
        </p:txBody>
      </p:sp>
      <p:pic>
        <p:nvPicPr>
          <p:cNvPr id="3" name="demo-video">
            <a:hlinkClick r:id="" action="ppaction://media"/>
            <a:extLst>
              <a:ext uri="{FF2B5EF4-FFF2-40B4-BE49-F238E27FC236}">
                <a16:creationId xmlns:a16="http://schemas.microsoft.com/office/drawing/2014/main" id="{E4228B9B-151D-9BF1-CC9C-56074E9D74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76600" y="1666279"/>
            <a:ext cx="12363452" cy="69544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3CD3F95-4780-C0E3-0754-2CF0984C9664}"/>
              </a:ext>
            </a:extLst>
          </p:cNvPr>
          <p:cNvSpPr txBox="1"/>
          <p:nvPr/>
        </p:nvSpPr>
        <p:spPr>
          <a:xfrm>
            <a:off x="4572000" y="1016000"/>
            <a:ext cx="8686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https://drive.google.com/file/d/1loSrBv5bdSG_P7yL-m-PpKlz4xgKZ3qJ/view?usp=sharing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5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16985" y="487362"/>
            <a:ext cx="7754743" cy="114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00"/>
              </a:lnSpc>
              <a:spcBef>
                <a:spcPct val="0"/>
              </a:spcBef>
            </a:pPr>
            <a:r>
              <a:rPr lang="en-US" sz="8000">
                <a:solidFill>
                  <a:srgbClr val="664228"/>
                </a:solidFill>
                <a:latin typeface="Arsenal Bold"/>
              </a:rPr>
              <a:t>1.Yêu cầu chi tiết 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216985" y="1818511"/>
            <a:ext cx="16424331" cy="7612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39"/>
              </a:lnSpc>
            </a:pPr>
            <a:r>
              <a:rPr lang="en-US" sz="3217">
                <a:solidFill>
                  <a:srgbClr val="000000"/>
                </a:solidFill>
                <a:latin typeface="Arimo Bold"/>
              </a:rPr>
              <a:t>Trên màn hình chính:</a:t>
            </a:r>
          </a:p>
          <a:p>
            <a:pPr marL="694746" lvl="1" indent="-347373" algn="just">
              <a:lnSpc>
                <a:spcPts val="3539"/>
              </a:lnSpc>
              <a:buFont typeface="Arial"/>
              <a:buChar char="•"/>
            </a:pPr>
            <a:r>
              <a:rPr lang="en-US" sz="3217">
                <a:solidFill>
                  <a:srgbClr val="000000"/>
                </a:solidFill>
                <a:latin typeface="Arimo"/>
              </a:rPr>
              <a:t>Bắt đầu: bắt đầu trò chơi. Để thuận tiện, không cần phải tạo ra các cấp độ khác nhau</a:t>
            </a:r>
          </a:p>
          <a:p>
            <a:pPr marL="694746" lvl="1" indent="-347373" algn="just">
              <a:lnSpc>
                <a:spcPts val="3539"/>
              </a:lnSpc>
              <a:buFont typeface="Arial"/>
              <a:buChar char="•"/>
            </a:pPr>
            <a:r>
              <a:rPr lang="en-US" sz="3217">
                <a:solidFill>
                  <a:srgbClr val="000000"/>
                </a:solidFill>
                <a:latin typeface="Arimo"/>
              </a:rPr>
              <a:t>Thoát: thoát khỏi chương trình. Hãy chắc chắn hỏi người dùng nếu họ muốn thoát khỏi trò chơi</a:t>
            </a:r>
          </a:p>
          <a:p>
            <a:pPr marL="694746" lvl="1" indent="-347373" algn="just">
              <a:lnSpc>
                <a:spcPts val="3539"/>
              </a:lnSpc>
              <a:buFont typeface="Arial"/>
              <a:buChar char="•"/>
            </a:pPr>
            <a:r>
              <a:rPr lang="en-US" sz="3217">
                <a:solidFill>
                  <a:srgbClr val="000000"/>
                </a:solidFill>
                <a:latin typeface="Arimo"/>
              </a:rPr>
              <a:t>Trợ giúp: Hiển thị hướng dẫn cho việc chơi game</a:t>
            </a:r>
          </a:p>
          <a:p>
            <a:pPr algn="just">
              <a:lnSpc>
                <a:spcPts val="3539"/>
              </a:lnSpc>
            </a:pPr>
            <a:r>
              <a:rPr lang="en-US" sz="3217">
                <a:solidFill>
                  <a:srgbClr val="000000"/>
                </a:solidFill>
                <a:latin typeface="Arimo Bold"/>
              </a:rPr>
              <a:t>Trong trò chơi:</a:t>
            </a:r>
          </a:p>
          <a:p>
            <a:pPr marL="694746" lvl="1" indent="-347373" algn="just">
              <a:lnSpc>
                <a:spcPts val="3539"/>
              </a:lnSpc>
              <a:buFont typeface="Arial"/>
              <a:buChar char="•"/>
            </a:pPr>
            <a:r>
              <a:rPr lang="en-US" sz="3217">
                <a:solidFill>
                  <a:srgbClr val="000000"/>
                </a:solidFill>
                <a:latin typeface="Arimo"/>
              </a:rPr>
              <a:t>Bảng game: Bảng game bao gồm 10 ô, chia thành 2 hàng và 2 nửa vòng tròn ở hai đầu của bảng. Ban đầu, mỗi ô có 5 viên ngọc nhỏ, và mỗi nửa vòng tròn có 1 viên ngọc lớn. Mỗi viên ngọc nhỏ tương đương 1 điểm, và mỗi viên ngọc lớn tương đương 5 điểm.</a:t>
            </a:r>
          </a:p>
          <a:p>
            <a:pPr marL="694746" lvl="1" indent="-347373" algn="just">
              <a:lnSpc>
                <a:spcPts val="3539"/>
              </a:lnSpc>
              <a:buFont typeface="Arial"/>
              <a:buChar char="•"/>
            </a:pPr>
            <a:r>
              <a:rPr lang="en-US" sz="3217">
                <a:solidFill>
                  <a:srgbClr val="000000"/>
                </a:solidFill>
                <a:latin typeface="Arimo"/>
              </a:rPr>
              <a:t>Đối với mỗi lượt, ứng dụng phải rõ ràng hiển thị lượt của ai. Người chơi sẽ chọn một</a:t>
            </a:r>
          </a:p>
          <a:p>
            <a:pPr algn="just">
              <a:lnSpc>
                <a:spcPts val="3539"/>
              </a:lnSpc>
            </a:pPr>
            <a:r>
              <a:rPr lang="en-US" sz="3217">
                <a:solidFill>
                  <a:srgbClr val="000000"/>
                </a:solidFill>
                <a:latin typeface="Arimo"/>
              </a:rPr>
              <a:t>      ô và hướng để rải các viên ngọc. Anh ta có điểm khi sau khi hoàn thành rải, có một ô    trống liền sau một ô có ngọc. Điểm người chơi được cho lượt chơi đó bằng điểm số ngọc có trong ô đó.</a:t>
            </a:r>
          </a:p>
          <a:p>
            <a:pPr marL="694746" lvl="1" indent="-347373" algn="just">
              <a:lnSpc>
                <a:spcPts val="3539"/>
              </a:lnSpc>
              <a:buFont typeface="Arial"/>
              <a:buChar char="•"/>
            </a:pPr>
            <a:r>
              <a:rPr lang="en-US" sz="3217">
                <a:solidFill>
                  <a:srgbClr val="000000"/>
                </a:solidFill>
                <a:latin typeface="Arimo"/>
              </a:rPr>
              <a:t>Trò chơi kết thúc khi không còn ngọc trong cả hai nửa vòng tròn. Ứng dụng phải thông báo người chiến thắng và điểm của mỗi người chơi.</a:t>
            </a:r>
          </a:p>
          <a:p>
            <a:pPr marL="719886" lvl="1" indent="-359943" algn="just">
              <a:lnSpc>
                <a:spcPts val="3667"/>
              </a:lnSpc>
              <a:buFont typeface="Arial"/>
              <a:buChar char="•"/>
            </a:pPr>
            <a:r>
              <a:rPr lang="en-US" sz="3334">
                <a:solidFill>
                  <a:srgbClr val="000000"/>
                </a:solidFill>
                <a:latin typeface="Arimo"/>
              </a:rPr>
              <a:t>Để đơn giản, ta không cần phải xây dựng một bot để chơi với người chơi.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53658" y="1784375"/>
            <a:ext cx="15180683" cy="8072845"/>
          </a:xfrm>
          <a:custGeom>
            <a:avLst/>
            <a:gdLst/>
            <a:ahLst/>
            <a:cxnLst/>
            <a:rect l="l" t="t" r="r" b="b"/>
            <a:pathLst>
              <a:path w="15180683" h="8072845">
                <a:moveTo>
                  <a:pt x="0" y="0"/>
                </a:moveTo>
                <a:lnTo>
                  <a:pt x="15180684" y="0"/>
                </a:lnTo>
                <a:lnTo>
                  <a:pt x="15180684" y="8072845"/>
                </a:lnTo>
                <a:lnTo>
                  <a:pt x="0" y="80728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11656" y="487362"/>
            <a:ext cx="7122081" cy="114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00"/>
              </a:lnSpc>
              <a:spcBef>
                <a:spcPct val="0"/>
              </a:spcBef>
            </a:pPr>
            <a:r>
              <a:rPr lang="en-US" sz="8000">
                <a:solidFill>
                  <a:srgbClr val="664228"/>
                </a:solidFill>
                <a:latin typeface="Arsenal Bold"/>
              </a:rPr>
              <a:t>Usecase diagram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45732" y="631301"/>
            <a:ext cx="16623891" cy="9655699"/>
          </a:xfrm>
          <a:custGeom>
            <a:avLst/>
            <a:gdLst/>
            <a:ahLst/>
            <a:cxnLst/>
            <a:rect l="l" t="t" r="r" b="b"/>
            <a:pathLst>
              <a:path w="16623891" h="9655699">
                <a:moveTo>
                  <a:pt x="0" y="0"/>
                </a:moveTo>
                <a:lnTo>
                  <a:pt x="16623891" y="0"/>
                </a:lnTo>
                <a:lnTo>
                  <a:pt x="16623891" y="9655699"/>
                </a:lnTo>
                <a:lnTo>
                  <a:pt x="0" y="96556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97" r="-349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20796" y="89963"/>
            <a:ext cx="9336881" cy="114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00"/>
              </a:lnSpc>
              <a:spcBef>
                <a:spcPct val="0"/>
              </a:spcBef>
            </a:pPr>
            <a:r>
              <a:rPr lang="en-US" sz="8000">
                <a:solidFill>
                  <a:srgbClr val="664228"/>
                </a:solidFill>
                <a:latin typeface="Arsenal Bold"/>
              </a:rPr>
              <a:t>General class diagram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579684" y="61733"/>
            <a:ext cx="13708316" cy="10225267"/>
          </a:xfrm>
          <a:custGeom>
            <a:avLst/>
            <a:gdLst/>
            <a:ahLst/>
            <a:cxnLst/>
            <a:rect l="l" t="t" r="r" b="b"/>
            <a:pathLst>
              <a:path w="13708316" h="10225267">
                <a:moveTo>
                  <a:pt x="0" y="0"/>
                </a:moveTo>
                <a:lnTo>
                  <a:pt x="13708316" y="0"/>
                </a:lnTo>
                <a:lnTo>
                  <a:pt x="13708316" y="10225267"/>
                </a:lnTo>
                <a:lnTo>
                  <a:pt x="0" y="102252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59" t="-4061" b="-1675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85924" y="276071"/>
            <a:ext cx="3975383" cy="226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00"/>
              </a:lnSpc>
              <a:spcBef>
                <a:spcPct val="0"/>
              </a:spcBef>
            </a:pPr>
            <a:r>
              <a:rPr lang="en-US" sz="8000">
                <a:solidFill>
                  <a:srgbClr val="664228"/>
                </a:solidFill>
                <a:latin typeface="Arsenal Bold"/>
              </a:rPr>
              <a:t>Detail class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06696" y="0"/>
            <a:ext cx="16183124" cy="10036180"/>
          </a:xfrm>
          <a:custGeom>
            <a:avLst/>
            <a:gdLst/>
            <a:ahLst/>
            <a:cxnLst/>
            <a:rect l="l" t="t" r="r" b="b"/>
            <a:pathLst>
              <a:path w="16183124" h="10036180">
                <a:moveTo>
                  <a:pt x="0" y="0"/>
                </a:moveTo>
                <a:lnTo>
                  <a:pt x="16183125" y="0"/>
                </a:lnTo>
                <a:lnTo>
                  <a:pt x="16183125" y="10036180"/>
                </a:lnTo>
                <a:lnTo>
                  <a:pt x="0" y="100361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390" b="-239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0" y="316677"/>
            <a:ext cx="2306696" cy="1117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99"/>
              </a:lnSpc>
              <a:spcBef>
                <a:spcPct val="0"/>
              </a:spcBef>
            </a:pPr>
            <a:r>
              <a:rPr lang="en-US" sz="3999">
                <a:solidFill>
                  <a:srgbClr val="664228"/>
                </a:solidFill>
                <a:latin typeface="Arsenal Bold"/>
              </a:rPr>
              <a:t>Package controller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163050" y="2241199"/>
            <a:ext cx="0" cy="666524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4591073" y="3192030"/>
            <a:ext cx="0" cy="1413147"/>
          </a:xfrm>
          <a:prstGeom prst="line">
            <a:avLst/>
          </a:prstGeom>
          <a:ln w="123825" cap="flat">
            <a:solidFill>
              <a:srgbClr val="664228">
                <a:alpha val="41961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2477029" y="4605177"/>
            <a:ext cx="4425023" cy="0"/>
          </a:xfrm>
          <a:prstGeom prst="line">
            <a:avLst/>
          </a:prstGeom>
          <a:ln w="95250" cap="flat">
            <a:solidFill>
              <a:srgbClr val="664228">
                <a:alpha val="50980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AutoShape 5"/>
          <p:cNvSpPr/>
          <p:nvPr/>
        </p:nvSpPr>
        <p:spPr>
          <a:xfrm flipH="1">
            <a:off x="6902052" y="4605177"/>
            <a:ext cx="0" cy="1429036"/>
          </a:xfrm>
          <a:prstGeom prst="line">
            <a:avLst/>
          </a:prstGeom>
          <a:ln w="57150" cap="flat">
            <a:solidFill>
              <a:srgbClr val="664228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AutoShape 6"/>
          <p:cNvSpPr/>
          <p:nvPr/>
        </p:nvSpPr>
        <p:spPr>
          <a:xfrm>
            <a:off x="2477029" y="4605177"/>
            <a:ext cx="0" cy="1429036"/>
          </a:xfrm>
          <a:prstGeom prst="line">
            <a:avLst/>
          </a:prstGeom>
          <a:ln w="57150" cap="flat">
            <a:solidFill>
              <a:srgbClr val="664228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149410" y="6541436"/>
            <a:ext cx="2655238" cy="1409690"/>
          </a:xfrm>
          <a:custGeom>
            <a:avLst/>
            <a:gdLst/>
            <a:ahLst/>
            <a:cxnLst/>
            <a:rect l="l" t="t" r="r" b="b"/>
            <a:pathLst>
              <a:path w="2655238" h="1409690">
                <a:moveTo>
                  <a:pt x="0" y="0"/>
                </a:moveTo>
                <a:lnTo>
                  <a:pt x="2655238" y="0"/>
                </a:lnTo>
                <a:lnTo>
                  <a:pt x="2655238" y="1409690"/>
                </a:lnTo>
                <a:lnTo>
                  <a:pt x="0" y="14096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6206214" y="6492638"/>
            <a:ext cx="1391676" cy="1507286"/>
          </a:xfrm>
          <a:custGeom>
            <a:avLst/>
            <a:gdLst/>
            <a:ahLst/>
            <a:cxnLst/>
            <a:rect l="l" t="t" r="r" b="b"/>
            <a:pathLst>
              <a:path w="1391676" h="1507286">
                <a:moveTo>
                  <a:pt x="0" y="0"/>
                </a:moveTo>
                <a:lnTo>
                  <a:pt x="1391676" y="0"/>
                </a:lnTo>
                <a:lnTo>
                  <a:pt x="1391676" y="1507286"/>
                </a:lnTo>
                <a:lnTo>
                  <a:pt x="0" y="15072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AutoShape 9"/>
          <p:cNvSpPr/>
          <p:nvPr/>
        </p:nvSpPr>
        <p:spPr>
          <a:xfrm>
            <a:off x="14276189" y="3192030"/>
            <a:ext cx="0" cy="1413147"/>
          </a:xfrm>
          <a:prstGeom prst="line">
            <a:avLst/>
          </a:prstGeom>
          <a:ln w="104775" cap="flat">
            <a:solidFill>
              <a:srgbClr val="664228">
                <a:alpha val="41961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0" name="AutoShape 10"/>
          <p:cNvSpPr/>
          <p:nvPr/>
        </p:nvSpPr>
        <p:spPr>
          <a:xfrm>
            <a:off x="12063677" y="4624227"/>
            <a:ext cx="4425023" cy="0"/>
          </a:xfrm>
          <a:prstGeom prst="line">
            <a:avLst/>
          </a:prstGeom>
          <a:ln w="104775" cap="flat">
            <a:solidFill>
              <a:srgbClr val="664228">
                <a:alpha val="50980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1" name="AutoShape 11"/>
          <p:cNvSpPr/>
          <p:nvPr/>
        </p:nvSpPr>
        <p:spPr>
          <a:xfrm>
            <a:off x="12082727" y="4605177"/>
            <a:ext cx="0" cy="1429036"/>
          </a:xfrm>
          <a:prstGeom prst="line">
            <a:avLst/>
          </a:prstGeom>
          <a:ln w="57150" cap="flat">
            <a:solidFill>
              <a:srgbClr val="664228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12" name="AutoShape 12"/>
          <p:cNvSpPr/>
          <p:nvPr/>
        </p:nvSpPr>
        <p:spPr>
          <a:xfrm>
            <a:off x="16488701" y="4605177"/>
            <a:ext cx="0" cy="1429036"/>
          </a:xfrm>
          <a:prstGeom prst="line">
            <a:avLst/>
          </a:prstGeom>
          <a:ln w="66675" cap="flat">
            <a:solidFill>
              <a:srgbClr val="664228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11230120" y="6336076"/>
            <a:ext cx="1705215" cy="1615050"/>
          </a:xfrm>
          <a:custGeom>
            <a:avLst/>
            <a:gdLst/>
            <a:ahLst/>
            <a:cxnLst/>
            <a:rect l="l" t="t" r="r" b="b"/>
            <a:pathLst>
              <a:path w="1705215" h="1615050">
                <a:moveTo>
                  <a:pt x="0" y="0"/>
                </a:moveTo>
                <a:lnTo>
                  <a:pt x="1705215" y="0"/>
                </a:lnTo>
                <a:lnTo>
                  <a:pt x="1705215" y="1615050"/>
                </a:lnTo>
                <a:lnTo>
                  <a:pt x="0" y="16150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2590" r="-330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15990865" y="6209647"/>
            <a:ext cx="928280" cy="1741479"/>
          </a:xfrm>
          <a:custGeom>
            <a:avLst/>
            <a:gdLst/>
            <a:ahLst/>
            <a:cxnLst/>
            <a:rect l="l" t="t" r="r" b="b"/>
            <a:pathLst>
              <a:path w="928280" h="1741479">
                <a:moveTo>
                  <a:pt x="0" y="0"/>
                </a:moveTo>
                <a:lnTo>
                  <a:pt x="928280" y="0"/>
                </a:lnTo>
                <a:lnTo>
                  <a:pt x="928280" y="1741479"/>
                </a:lnTo>
                <a:lnTo>
                  <a:pt x="0" y="174147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57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3646670" y="2042679"/>
            <a:ext cx="1888808" cy="114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00"/>
              </a:lnSpc>
              <a:spcBef>
                <a:spcPct val="0"/>
              </a:spcBef>
            </a:pPr>
            <a:r>
              <a:rPr lang="en-US" sz="8000">
                <a:solidFill>
                  <a:srgbClr val="664228"/>
                </a:solidFill>
                <a:latin typeface="Arsenal Bold"/>
              </a:rPr>
              <a:t>Gem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538519" y="8501062"/>
            <a:ext cx="1877020" cy="49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0"/>
              </a:lnSpc>
              <a:spcBef>
                <a:spcPct val="0"/>
              </a:spcBef>
            </a:pPr>
            <a:r>
              <a:rPr lang="en-US" sz="3500">
                <a:solidFill>
                  <a:srgbClr val="000000"/>
                </a:solidFill>
                <a:latin typeface="Arsenal Bold"/>
              </a:rPr>
              <a:t>Small gem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183510" y="8495224"/>
            <a:ext cx="1437084" cy="49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0"/>
              </a:lnSpc>
              <a:spcBef>
                <a:spcPct val="0"/>
              </a:spcBef>
            </a:pPr>
            <a:r>
              <a:rPr lang="en-US" sz="3500">
                <a:solidFill>
                  <a:srgbClr val="000000"/>
                </a:solidFill>
                <a:latin typeface="Arsenal Bold"/>
              </a:rPr>
              <a:t>Big gem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582525" y="2042679"/>
            <a:ext cx="3387328" cy="114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00"/>
              </a:lnSpc>
              <a:spcBef>
                <a:spcPct val="0"/>
              </a:spcBef>
            </a:pPr>
            <a:r>
              <a:rPr lang="en-US" sz="8000">
                <a:solidFill>
                  <a:srgbClr val="664228"/>
                </a:solidFill>
                <a:latin typeface="Arsenal Bold"/>
              </a:rPr>
              <a:t>Squares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622889" y="8322601"/>
            <a:ext cx="2919677" cy="539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08"/>
              </a:lnSpc>
              <a:spcBef>
                <a:spcPct val="0"/>
              </a:spcBef>
            </a:pPr>
            <a:r>
              <a:rPr lang="en-US" sz="3735">
                <a:solidFill>
                  <a:srgbClr val="000000"/>
                </a:solidFill>
                <a:latin typeface="Arsenal Bold"/>
              </a:rPr>
              <a:t>Normal square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5557741" y="8420802"/>
            <a:ext cx="1701559" cy="440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66"/>
              </a:lnSpc>
              <a:spcBef>
                <a:spcPct val="0"/>
              </a:spcBef>
            </a:pPr>
            <a:r>
              <a:rPr lang="en-US" sz="3151">
                <a:solidFill>
                  <a:srgbClr val="000000"/>
                </a:solidFill>
                <a:latin typeface="Arsenal Bold"/>
              </a:rPr>
              <a:t>Half circle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718816" y="246119"/>
            <a:ext cx="4850368" cy="114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00"/>
              </a:lnSpc>
              <a:spcBef>
                <a:spcPct val="0"/>
              </a:spcBef>
            </a:pPr>
            <a:r>
              <a:rPr lang="en-US" sz="8000">
                <a:solidFill>
                  <a:srgbClr val="664228"/>
                </a:solidFill>
                <a:latin typeface="Arsenal Bold"/>
              </a:rPr>
              <a:t>Inheritance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037768" y="-39023"/>
            <a:ext cx="6687632" cy="11493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800"/>
              </a:lnSpc>
              <a:spcBef>
                <a:spcPct val="0"/>
              </a:spcBef>
            </a:pPr>
            <a:r>
              <a:rPr lang="en-US" sz="8000" dirty="0">
                <a:solidFill>
                  <a:srgbClr val="664228"/>
                </a:solidFill>
                <a:latin typeface="Arsenal Bold"/>
              </a:rPr>
              <a:t>Polymorphism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417689" y="1167477"/>
            <a:ext cx="6427243" cy="768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972"/>
              </a:lnSpc>
              <a:spcBef>
                <a:spcPct val="0"/>
              </a:spcBef>
            </a:pPr>
            <a:r>
              <a:rPr lang="en-US" sz="5429" dirty="0">
                <a:solidFill>
                  <a:srgbClr val="664228"/>
                </a:solidFill>
                <a:latin typeface="Arsenal Bold"/>
              </a:rPr>
              <a:t>Method overriding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844932" y="2340029"/>
            <a:ext cx="7762042" cy="295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00"/>
              </a:lnSpc>
              <a:spcBef>
                <a:spcPct val="0"/>
              </a:spcBef>
            </a:pPr>
            <a:r>
              <a:rPr lang="en-US" sz="3000">
                <a:solidFill>
                  <a:srgbClr val="6D05ED"/>
                </a:solidFill>
                <a:latin typeface="Arsenal"/>
              </a:rPr>
              <a:t>public int</a:t>
            </a:r>
            <a:r>
              <a:rPr lang="en-US" sz="3000">
                <a:solidFill>
                  <a:srgbClr val="7F73E3"/>
                </a:solidFill>
                <a:latin typeface="Arsenal"/>
              </a:rPr>
              <a:t> </a:t>
            </a:r>
            <a:r>
              <a:rPr lang="en-US" sz="3000">
                <a:solidFill>
                  <a:srgbClr val="000000"/>
                </a:solidFill>
                <a:latin typeface="Arsenal"/>
              </a:rPr>
              <a:t>getPoint() {</a:t>
            </a:r>
          </a:p>
          <a:p>
            <a:pPr algn="just">
              <a:lnSpc>
                <a:spcPts val="33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Arsenal"/>
              </a:rPr>
              <a:t>  BigGem </a:t>
            </a:r>
            <a:r>
              <a:rPr lang="en-US" sz="3000">
                <a:solidFill>
                  <a:srgbClr val="AD795B"/>
                </a:solidFill>
                <a:latin typeface="Arsenal"/>
              </a:rPr>
              <a:t>bigGem</a:t>
            </a:r>
            <a:r>
              <a:rPr lang="en-US" sz="3000">
                <a:solidFill>
                  <a:srgbClr val="000000"/>
                </a:solidFill>
                <a:latin typeface="Arsenal"/>
              </a:rPr>
              <a:t> = </a:t>
            </a:r>
            <a:r>
              <a:rPr lang="en-US" sz="3000">
                <a:solidFill>
                  <a:srgbClr val="BC1823"/>
                </a:solidFill>
                <a:latin typeface="Arsenal"/>
              </a:rPr>
              <a:t>new</a:t>
            </a:r>
            <a:r>
              <a:rPr lang="en-US" sz="3000">
                <a:solidFill>
                  <a:srgbClr val="000000"/>
                </a:solidFill>
                <a:latin typeface="Arsenal"/>
              </a:rPr>
              <a:t> BigGem();</a:t>
            </a:r>
          </a:p>
          <a:p>
            <a:pPr algn="just">
              <a:lnSpc>
                <a:spcPts val="33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Arsenal"/>
              </a:rPr>
              <a:t>  SmallGem </a:t>
            </a:r>
            <a:r>
              <a:rPr lang="en-US" sz="3000">
                <a:solidFill>
                  <a:srgbClr val="AD795B"/>
                </a:solidFill>
                <a:latin typeface="Arsenal"/>
              </a:rPr>
              <a:t>smallGem</a:t>
            </a:r>
            <a:r>
              <a:rPr lang="en-US" sz="3000">
                <a:solidFill>
                  <a:srgbClr val="000000"/>
                </a:solidFill>
                <a:latin typeface="Arsenal"/>
              </a:rPr>
              <a:t> = </a:t>
            </a:r>
            <a:r>
              <a:rPr lang="en-US" sz="3000">
                <a:solidFill>
                  <a:srgbClr val="BC1823"/>
                </a:solidFill>
                <a:latin typeface="Arsenal"/>
              </a:rPr>
              <a:t>new</a:t>
            </a:r>
            <a:r>
              <a:rPr lang="en-US" sz="3000">
                <a:solidFill>
                  <a:srgbClr val="000000"/>
                </a:solidFill>
                <a:latin typeface="Arsenal"/>
              </a:rPr>
              <a:t> SmallGem();</a:t>
            </a:r>
          </a:p>
          <a:p>
            <a:pPr algn="just">
              <a:lnSpc>
                <a:spcPts val="33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Arsenal"/>
              </a:rPr>
              <a:t>  </a:t>
            </a:r>
            <a:r>
              <a:rPr lang="en-US" sz="3000">
                <a:solidFill>
                  <a:srgbClr val="602E9E"/>
                </a:solidFill>
                <a:latin typeface="Arsenal"/>
              </a:rPr>
              <a:t>int</a:t>
            </a:r>
            <a:r>
              <a:rPr lang="en-US" sz="3000">
                <a:solidFill>
                  <a:srgbClr val="000000"/>
                </a:solidFill>
                <a:latin typeface="Arsenal"/>
              </a:rPr>
              <a:t> point = </a:t>
            </a:r>
            <a:r>
              <a:rPr lang="en-US" sz="3000">
                <a:solidFill>
                  <a:srgbClr val="6257E3"/>
                </a:solidFill>
                <a:latin typeface="Arsenal"/>
              </a:rPr>
              <a:t>numberOfBigGems</a:t>
            </a:r>
            <a:r>
              <a:rPr lang="en-US" sz="3000">
                <a:solidFill>
                  <a:srgbClr val="000000"/>
                </a:solidFill>
                <a:latin typeface="Arsenal"/>
              </a:rPr>
              <a:t>*</a:t>
            </a:r>
            <a:r>
              <a:rPr lang="en-US" sz="3000">
                <a:solidFill>
                  <a:srgbClr val="AD795B"/>
                </a:solidFill>
                <a:latin typeface="Arsenal"/>
              </a:rPr>
              <a:t>bigGem</a:t>
            </a:r>
            <a:r>
              <a:rPr lang="en-US" sz="3000">
                <a:solidFill>
                  <a:srgbClr val="000000"/>
                </a:solidFill>
                <a:latin typeface="Arsenal"/>
              </a:rPr>
              <a:t>.getPoint() +</a:t>
            </a:r>
          </a:p>
          <a:p>
            <a:pPr algn="just">
              <a:lnSpc>
                <a:spcPts val="33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Arsenal"/>
              </a:rPr>
              <a:t>    </a:t>
            </a:r>
            <a:r>
              <a:rPr lang="en-US" sz="3000">
                <a:solidFill>
                  <a:srgbClr val="6257E3"/>
                </a:solidFill>
                <a:latin typeface="Arsenal"/>
              </a:rPr>
              <a:t>numberOfSmallGems</a:t>
            </a:r>
            <a:r>
              <a:rPr lang="en-US" sz="3000">
                <a:solidFill>
                  <a:srgbClr val="000000"/>
                </a:solidFill>
                <a:latin typeface="Arsenal"/>
              </a:rPr>
              <a:t>*</a:t>
            </a:r>
            <a:r>
              <a:rPr lang="en-US" sz="3000">
                <a:solidFill>
                  <a:srgbClr val="AD795B"/>
                </a:solidFill>
                <a:latin typeface="Arsenal"/>
              </a:rPr>
              <a:t>smallGem</a:t>
            </a:r>
            <a:r>
              <a:rPr lang="en-US" sz="3000">
                <a:solidFill>
                  <a:srgbClr val="000000"/>
                </a:solidFill>
                <a:latin typeface="Arsenal"/>
              </a:rPr>
              <a:t>.getPoint();</a:t>
            </a:r>
          </a:p>
          <a:p>
            <a:pPr algn="just">
              <a:lnSpc>
                <a:spcPts val="33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Arsenal"/>
              </a:rPr>
              <a:t>  </a:t>
            </a:r>
            <a:r>
              <a:rPr lang="en-US" sz="3000">
                <a:solidFill>
                  <a:srgbClr val="602E9E"/>
                </a:solidFill>
                <a:latin typeface="Arsenal"/>
              </a:rPr>
              <a:t>return</a:t>
            </a:r>
            <a:r>
              <a:rPr lang="en-US" sz="3000">
                <a:solidFill>
                  <a:srgbClr val="000000"/>
                </a:solidFill>
                <a:latin typeface="Arsenal"/>
              </a:rPr>
              <a:t> point;</a:t>
            </a:r>
          </a:p>
          <a:p>
            <a:pPr algn="just">
              <a:lnSpc>
                <a:spcPts val="33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Arsenal"/>
              </a:rPr>
              <a:t> }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844932" y="6670622"/>
            <a:ext cx="7678221" cy="2114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00"/>
              </a:lnSpc>
              <a:spcBef>
                <a:spcPct val="0"/>
              </a:spcBef>
            </a:pPr>
            <a:r>
              <a:rPr lang="en-US" sz="3000" dirty="0">
                <a:solidFill>
                  <a:srgbClr val="602E9E"/>
                </a:solidFill>
                <a:latin typeface="Arsenal"/>
              </a:rPr>
              <a:t>public int</a:t>
            </a:r>
            <a:r>
              <a:rPr lang="en-US" sz="3000" dirty="0">
                <a:solidFill>
                  <a:srgbClr val="000000"/>
                </a:solidFill>
                <a:latin typeface="Arsenal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Arsenal"/>
              </a:rPr>
              <a:t>getPoint</a:t>
            </a:r>
            <a:r>
              <a:rPr lang="en-US" sz="3000" dirty="0">
                <a:solidFill>
                  <a:srgbClr val="000000"/>
                </a:solidFill>
                <a:latin typeface="Arsenal"/>
              </a:rPr>
              <a:t>() {</a:t>
            </a:r>
          </a:p>
          <a:p>
            <a:pPr>
              <a:lnSpc>
                <a:spcPts val="33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Arsenal"/>
              </a:rPr>
              <a:t>  </a:t>
            </a:r>
            <a:r>
              <a:rPr lang="en-US" sz="3000" dirty="0" err="1">
                <a:solidFill>
                  <a:srgbClr val="000000"/>
                </a:solidFill>
                <a:latin typeface="Arsenal"/>
              </a:rPr>
              <a:t>SmallGem</a:t>
            </a:r>
            <a:r>
              <a:rPr lang="en-US" sz="3000" dirty="0">
                <a:solidFill>
                  <a:srgbClr val="000000"/>
                </a:solidFill>
                <a:latin typeface="Arsenal"/>
              </a:rPr>
              <a:t> </a:t>
            </a:r>
            <a:r>
              <a:rPr lang="en-US" sz="3000" dirty="0" err="1">
                <a:solidFill>
                  <a:srgbClr val="AD795B"/>
                </a:solidFill>
                <a:latin typeface="Arsenal"/>
              </a:rPr>
              <a:t>smallGem</a:t>
            </a:r>
            <a:r>
              <a:rPr lang="en-US" sz="3000" dirty="0">
                <a:solidFill>
                  <a:srgbClr val="000000"/>
                </a:solidFill>
                <a:latin typeface="Arsenal"/>
              </a:rPr>
              <a:t> = </a:t>
            </a:r>
            <a:r>
              <a:rPr lang="en-US" sz="3000" dirty="0">
                <a:solidFill>
                  <a:srgbClr val="BC1823"/>
                </a:solidFill>
                <a:latin typeface="Arsenal"/>
              </a:rPr>
              <a:t>new</a:t>
            </a:r>
            <a:r>
              <a:rPr lang="en-US" sz="3000" dirty="0">
                <a:solidFill>
                  <a:srgbClr val="000000"/>
                </a:solidFill>
                <a:latin typeface="Arsenal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Arsenal"/>
              </a:rPr>
              <a:t>SmallGem</a:t>
            </a:r>
            <a:r>
              <a:rPr lang="en-US" sz="3000" dirty="0">
                <a:solidFill>
                  <a:srgbClr val="000000"/>
                </a:solidFill>
                <a:latin typeface="Arsenal"/>
              </a:rPr>
              <a:t>();</a:t>
            </a:r>
          </a:p>
          <a:p>
            <a:pPr>
              <a:lnSpc>
                <a:spcPts val="33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Arsenal"/>
              </a:rPr>
              <a:t>  return </a:t>
            </a:r>
            <a:r>
              <a:rPr lang="en-US" sz="3000" dirty="0" err="1">
                <a:solidFill>
                  <a:srgbClr val="A5593C"/>
                </a:solidFill>
                <a:latin typeface="Arsenal"/>
              </a:rPr>
              <a:t>smallGem</a:t>
            </a:r>
            <a:r>
              <a:rPr lang="en-US" sz="3000" dirty="0" err="1">
                <a:solidFill>
                  <a:srgbClr val="000000"/>
                </a:solidFill>
                <a:latin typeface="Arsenal"/>
              </a:rPr>
              <a:t>.getPoint</a:t>
            </a:r>
            <a:r>
              <a:rPr lang="en-US" sz="3000" dirty="0">
                <a:solidFill>
                  <a:srgbClr val="000000"/>
                </a:solidFill>
                <a:latin typeface="Arsenal"/>
              </a:rPr>
              <a:t>()*</a:t>
            </a:r>
            <a:r>
              <a:rPr lang="en-US" sz="3000" dirty="0" err="1">
                <a:solidFill>
                  <a:srgbClr val="6257E3"/>
                </a:solidFill>
                <a:latin typeface="Arsenal"/>
              </a:rPr>
              <a:t>numberOfSmallGems</a:t>
            </a:r>
            <a:r>
              <a:rPr lang="en-US" sz="3000" dirty="0">
                <a:solidFill>
                  <a:srgbClr val="000000"/>
                </a:solidFill>
                <a:latin typeface="Arsenal"/>
              </a:rPr>
              <a:t>;</a:t>
            </a:r>
          </a:p>
          <a:p>
            <a:pPr>
              <a:lnSpc>
                <a:spcPts val="33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Arsenal"/>
              </a:rPr>
              <a:t>  }</a:t>
            </a:r>
          </a:p>
          <a:p>
            <a:pPr>
              <a:lnSpc>
                <a:spcPts val="33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Arsenal"/>
              </a:rPr>
              <a:t>}</a:t>
            </a:r>
          </a:p>
        </p:txBody>
      </p:sp>
      <p:sp>
        <p:nvSpPr>
          <p:cNvPr id="6" name="Freeform 6"/>
          <p:cNvSpPr/>
          <p:nvPr/>
        </p:nvSpPr>
        <p:spPr>
          <a:xfrm>
            <a:off x="4081355" y="6361230"/>
            <a:ext cx="2410057" cy="2282623"/>
          </a:xfrm>
          <a:custGeom>
            <a:avLst/>
            <a:gdLst/>
            <a:ahLst/>
            <a:cxnLst/>
            <a:rect l="l" t="t" r="r" b="b"/>
            <a:pathLst>
              <a:path w="2410057" h="2282623">
                <a:moveTo>
                  <a:pt x="0" y="0"/>
                </a:moveTo>
                <a:lnTo>
                  <a:pt x="2410057" y="0"/>
                </a:lnTo>
                <a:lnTo>
                  <a:pt x="2410057" y="2282623"/>
                </a:lnTo>
                <a:lnTo>
                  <a:pt x="0" y="22826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590" r="-330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4354988" y="1971673"/>
            <a:ext cx="1902887" cy="3171828"/>
          </a:xfrm>
          <a:custGeom>
            <a:avLst/>
            <a:gdLst/>
            <a:ahLst/>
            <a:cxnLst/>
            <a:rect l="l" t="t" r="r" b="b"/>
            <a:pathLst>
              <a:path w="1902887" h="3670415">
                <a:moveTo>
                  <a:pt x="0" y="0"/>
                </a:moveTo>
                <a:lnTo>
                  <a:pt x="1902887" y="0"/>
                </a:lnTo>
                <a:lnTo>
                  <a:pt x="1902887" y="3670415"/>
                </a:lnTo>
                <a:lnTo>
                  <a:pt x="0" y="36704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051" r="-140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AutoShape 8"/>
          <p:cNvSpPr/>
          <p:nvPr/>
        </p:nvSpPr>
        <p:spPr>
          <a:xfrm>
            <a:off x="1883926" y="5981700"/>
            <a:ext cx="14995315" cy="0"/>
          </a:xfrm>
          <a:prstGeom prst="line">
            <a:avLst/>
          </a:prstGeom>
          <a:ln w="85725" cap="flat">
            <a:solidFill>
              <a:srgbClr val="66432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9" name="TextBox 9"/>
          <p:cNvSpPr txBox="1"/>
          <p:nvPr/>
        </p:nvSpPr>
        <p:spPr>
          <a:xfrm>
            <a:off x="4341623" y="5332938"/>
            <a:ext cx="1889522" cy="49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0"/>
              </a:lnSpc>
              <a:spcBef>
                <a:spcPct val="0"/>
              </a:spcBef>
            </a:pPr>
            <a:r>
              <a:rPr lang="en-US" sz="3500" dirty="0">
                <a:solidFill>
                  <a:srgbClr val="664228"/>
                </a:solidFill>
                <a:latin typeface="Arsenal Bold"/>
              </a:rPr>
              <a:t>Half circle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918474" y="8912477"/>
            <a:ext cx="2735818" cy="49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0"/>
              </a:lnSpc>
              <a:spcBef>
                <a:spcPct val="0"/>
              </a:spcBef>
            </a:pPr>
            <a:r>
              <a:rPr lang="en-US" sz="3500" dirty="0">
                <a:solidFill>
                  <a:srgbClr val="664228"/>
                </a:solidFill>
                <a:latin typeface="Arsenal Bold"/>
              </a:rPr>
              <a:t>Normal square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936150" y="2047240"/>
            <a:ext cx="2288013" cy="2000971"/>
          </a:xfrm>
          <a:custGeom>
            <a:avLst/>
            <a:gdLst/>
            <a:ahLst/>
            <a:cxnLst/>
            <a:rect l="l" t="t" r="r" b="b"/>
            <a:pathLst>
              <a:path w="2288013" h="2000971">
                <a:moveTo>
                  <a:pt x="0" y="0"/>
                </a:moveTo>
                <a:lnTo>
                  <a:pt x="2288013" y="0"/>
                </a:lnTo>
                <a:lnTo>
                  <a:pt x="2288013" y="2000971"/>
                </a:lnTo>
                <a:lnTo>
                  <a:pt x="0" y="200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651773" y="6347026"/>
            <a:ext cx="2447394" cy="1927507"/>
          </a:xfrm>
          <a:custGeom>
            <a:avLst/>
            <a:gdLst/>
            <a:ahLst/>
            <a:cxnLst/>
            <a:rect l="l" t="t" r="r" b="b"/>
            <a:pathLst>
              <a:path w="2447394" h="1927507">
                <a:moveTo>
                  <a:pt x="0" y="0"/>
                </a:moveTo>
                <a:lnTo>
                  <a:pt x="2447393" y="0"/>
                </a:lnTo>
                <a:lnTo>
                  <a:pt x="2447393" y="1927507"/>
                </a:lnTo>
                <a:lnTo>
                  <a:pt x="0" y="192750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1638708">
            <a:off x="4415587" y="3284017"/>
            <a:ext cx="3358787" cy="1307492"/>
          </a:xfrm>
          <a:custGeom>
            <a:avLst/>
            <a:gdLst/>
            <a:ahLst/>
            <a:cxnLst/>
            <a:rect l="l" t="t" r="r" b="b"/>
            <a:pathLst>
              <a:path w="3358787" h="1307492">
                <a:moveTo>
                  <a:pt x="0" y="0"/>
                </a:moveTo>
                <a:lnTo>
                  <a:pt x="3358787" y="0"/>
                </a:lnTo>
                <a:lnTo>
                  <a:pt x="3358787" y="1307492"/>
                </a:lnTo>
                <a:lnTo>
                  <a:pt x="0" y="130749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1341700">
            <a:off x="10274112" y="3456650"/>
            <a:ext cx="3700119" cy="1172779"/>
          </a:xfrm>
          <a:custGeom>
            <a:avLst/>
            <a:gdLst/>
            <a:ahLst/>
            <a:cxnLst/>
            <a:rect l="l" t="t" r="r" b="b"/>
            <a:pathLst>
              <a:path w="3700119" h="1172779">
                <a:moveTo>
                  <a:pt x="0" y="0"/>
                </a:moveTo>
                <a:lnTo>
                  <a:pt x="3700120" y="0"/>
                </a:lnTo>
                <a:lnTo>
                  <a:pt x="3700120" y="1172779"/>
                </a:lnTo>
                <a:lnTo>
                  <a:pt x="0" y="117277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0583473" y="6188719"/>
            <a:ext cx="2671628" cy="2085814"/>
          </a:xfrm>
          <a:custGeom>
            <a:avLst/>
            <a:gdLst/>
            <a:ahLst/>
            <a:cxnLst/>
            <a:rect l="l" t="t" r="r" b="b"/>
            <a:pathLst>
              <a:path w="2671628" h="2085814">
                <a:moveTo>
                  <a:pt x="0" y="0"/>
                </a:moveTo>
                <a:lnTo>
                  <a:pt x="2671629" y="0"/>
                </a:lnTo>
                <a:lnTo>
                  <a:pt x="2671629" y="2085814"/>
                </a:lnTo>
                <a:lnTo>
                  <a:pt x="0" y="208581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0224163" y="5473969"/>
            <a:ext cx="6775705" cy="4344921"/>
          </a:xfrm>
          <a:custGeom>
            <a:avLst/>
            <a:gdLst/>
            <a:ahLst/>
            <a:cxnLst/>
            <a:rect l="l" t="t" r="r" b="b"/>
            <a:pathLst>
              <a:path w="6775705" h="4344921">
                <a:moveTo>
                  <a:pt x="0" y="0"/>
                </a:moveTo>
                <a:lnTo>
                  <a:pt x="6775705" y="0"/>
                </a:lnTo>
                <a:lnTo>
                  <a:pt x="6775705" y="4344921"/>
                </a:lnTo>
                <a:lnTo>
                  <a:pt x="0" y="4344921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0775573" y="2476818"/>
            <a:ext cx="4052054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3300"/>
              </a:lnSpc>
              <a:buFont typeface="Arial"/>
              <a:buChar char="•"/>
            </a:pPr>
            <a:r>
              <a:rPr lang="en-US" sz="3000">
                <a:solidFill>
                  <a:srgbClr val="D3B094"/>
                </a:solidFill>
                <a:latin typeface="Arsenal Bold"/>
              </a:rPr>
              <a:t>player </a:t>
            </a:r>
            <a:r>
              <a:rPr lang="en-US" sz="3000">
                <a:solidFill>
                  <a:srgbClr val="000000"/>
                </a:solidFill>
                <a:latin typeface="Arsenal Bold"/>
              </a:rPr>
              <a:t>:    </a:t>
            </a:r>
            <a:r>
              <a:rPr lang="en-US" sz="3000">
                <a:solidFill>
                  <a:srgbClr val="6D05ED"/>
                </a:solidFill>
                <a:latin typeface="Arsenal Bold"/>
              </a:rPr>
              <a:t>Player</a:t>
            </a:r>
          </a:p>
          <a:p>
            <a:pPr marL="647700" lvl="1" indent="-323850" algn="just">
              <a:lnSpc>
                <a:spcPts val="33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D3B094"/>
                </a:solidFill>
                <a:latin typeface="Arsenal Bold"/>
              </a:rPr>
              <a:t>board  </a:t>
            </a:r>
            <a:r>
              <a:rPr lang="en-US" sz="3000">
                <a:solidFill>
                  <a:srgbClr val="000000"/>
                </a:solidFill>
                <a:latin typeface="Arsenal Bold"/>
              </a:rPr>
              <a:t>:   </a:t>
            </a:r>
            <a:r>
              <a:rPr lang="en-US" sz="3000">
                <a:solidFill>
                  <a:srgbClr val="6D05ED"/>
                </a:solidFill>
                <a:latin typeface="Arsenal Bold"/>
              </a:rPr>
              <a:t>BoardGame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81252" y="487362"/>
            <a:ext cx="4925496" cy="114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00"/>
              </a:lnSpc>
              <a:spcBef>
                <a:spcPct val="0"/>
              </a:spcBef>
            </a:pPr>
            <a:r>
              <a:rPr lang="en-US" sz="8000">
                <a:solidFill>
                  <a:srgbClr val="664228"/>
                </a:solidFill>
                <a:latin typeface="Arsenal Bold"/>
              </a:rPr>
              <a:t>Association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991731" y="1684338"/>
            <a:ext cx="2263370" cy="773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940"/>
              </a:lnSpc>
              <a:spcBef>
                <a:spcPct val="0"/>
              </a:spcBef>
            </a:pPr>
            <a:r>
              <a:rPr lang="en-US" sz="5400" dirty="0">
                <a:solidFill>
                  <a:srgbClr val="000000"/>
                </a:solidFill>
                <a:latin typeface="Arsenal Bold"/>
              </a:rPr>
              <a:t>Match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390327" y="6505007"/>
            <a:ext cx="1848673" cy="5016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49"/>
              </a:lnSpc>
              <a:spcBef>
                <a:spcPct val="0"/>
              </a:spcBef>
            </a:pPr>
            <a:r>
              <a:rPr lang="en-US" sz="3499" dirty="0">
                <a:solidFill>
                  <a:srgbClr val="191919"/>
                </a:solidFill>
                <a:latin typeface="Arsenal Bold"/>
              </a:rPr>
              <a:t>Player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743324" y="6505007"/>
            <a:ext cx="2411075" cy="5016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49"/>
              </a:lnSpc>
              <a:spcBef>
                <a:spcPct val="0"/>
              </a:spcBef>
            </a:pPr>
            <a:r>
              <a:rPr lang="en-US" sz="3499" dirty="0" err="1">
                <a:solidFill>
                  <a:srgbClr val="191919"/>
                </a:solidFill>
                <a:latin typeface="Arsenal Bold"/>
              </a:rPr>
              <a:t>BoardGame</a:t>
            </a:r>
            <a:endParaRPr lang="en-US" sz="3499" dirty="0">
              <a:solidFill>
                <a:srgbClr val="191919"/>
              </a:solidFill>
              <a:latin typeface="Arsenal Bold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2002474" y="5428907"/>
            <a:ext cx="6775705" cy="4344921"/>
          </a:xfrm>
          <a:custGeom>
            <a:avLst/>
            <a:gdLst/>
            <a:ahLst/>
            <a:cxnLst/>
            <a:rect l="l" t="t" r="r" b="b"/>
            <a:pathLst>
              <a:path w="6775705" h="4344921">
                <a:moveTo>
                  <a:pt x="0" y="0"/>
                </a:moveTo>
                <a:lnTo>
                  <a:pt x="6775705" y="0"/>
                </a:lnTo>
                <a:lnTo>
                  <a:pt x="6775705" y="4344921"/>
                </a:lnTo>
                <a:lnTo>
                  <a:pt x="0" y="4344921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5390327" y="7208279"/>
            <a:ext cx="3487698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0"/>
              </a:lnSpc>
              <a:spcBef>
                <a:spcPct val="0"/>
              </a:spcBef>
            </a:pPr>
            <a:r>
              <a:rPr lang="en-US" sz="3000" dirty="0" err="1">
                <a:solidFill>
                  <a:srgbClr val="AD795B"/>
                </a:solidFill>
                <a:latin typeface="Arsenal Bold"/>
              </a:rPr>
              <a:t>Tương</a:t>
            </a:r>
            <a:r>
              <a:rPr lang="en-US" sz="3000" dirty="0">
                <a:solidFill>
                  <a:srgbClr val="AD795B"/>
                </a:solidFill>
                <a:latin typeface="Arsenal Bold"/>
              </a:rPr>
              <a:t> </a:t>
            </a:r>
            <a:r>
              <a:rPr lang="en-US" sz="3000" dirty="0" err="1">
                <a:solidFill>
                  <a:srgbClr val="AD795B"/>
                </a:solidFill>
                <a:latin typeface="Arsenal Bold"/>
              </a:rPr>
              <a:t>tác</a:t>
            </a:r>
            <a:r>
              <a:rPr lang="en-US" sz="3000" dirty="0">
                <a:solidFill>
                  <a:srgbClr val="AD795B"/>
                </a:solidFill>
                <a:latin typeface="Arsenal Bold"/>
              </a:rPr>
              <a:t> </a:t>
            </a:r>
            <a:r>
              <a:rPr lang="en-US" sz="3000" dirty="0" err="1">
                <a:solidFill>
                  <a:srgbClr val="AD795B"/>
                </a:solidFill>
                <a:latin typeface="Arsenal Bold"/>
              </a:rPr>
              <a:t>với</a:t>
            </a:r>
            <a:r>
              <a:rPr lang="en-US" sz="3000" dirty="0">
                <a:solidFill>
                  <a:srgbClr val="AD795B"/>
                </a:solidFill>
                <a:latin typeface="Arsenal Bold"/>
              </a:rPr>
              <a:t> </a:t>
            </a:r>
            <a:r>
              <a:rPr lang="en-US" sz="3000" dirty="0" err="1">
                <a:solidFill>
                  <a:srgbClr val="AD795B"/>
                </a:solidFill>
                <a:latin typeface="Arsenal Bold"/>
              </a:rPr>
              <a:t>trò</a:t>
            </a:r>
            <a:r>
              <a:rPr lang="en-US" sz="3000" dirty="0">
                <a:solidFill>
                  <a:srgbClr val="AD795B"/>
                </a:solidFill>
                <a:latin typeface="Arsenal Bold"/>
              </a:rPr>
              <a:t> </a:t>
            </a:r>
            <a:r>
              <a:rPr lang="en-US" sz="3000" dirty="0" err="1">
                <a:solidFill>
                  <a:srgbClr val="AD795B"/>
                </a:solidFill>
                <a:latin typeface="Arsenal Bold"/>
              </a:rPr>
              <a:t>chơi</a:t>
            </a:r>
            <a:endParaRPr lang="en-US" sz="3000" dirty="0">
              <a:solidFill>
                <a:srgbClr val="AD795B"/>
              </a:solidFill>
              <a:latin typeface="Arsenal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3743325" y="7208279"/>
            <a:ext cx="2727960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0"/>
              </a:lnSpc>
              <a:spcBef>
                <a:spcPct val="0"/>
              </a:spcBef>
            </a:pPr>
            <a:r>
              <a:rPr lang="en-US" sz="3000">
                <a:solidFill>
                  <a:srgbClr val="AD795B"/>
                </a:solidFill>
                <a:latin typeface="Arsenal Bold"/>
              </a:rPr>
              <a:t>Chứa các ô và đá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449</Words>
  <Application>Microsoft Office PowerPoint</Application>
  <PresentationFormat>Custom</PresentationFormat>
  <Paragraphs>56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Calibri</vt:lpstr>
      <vt:lpstr>Arimo Bold</vt:lpstr>
      <vt:lpstr>Arsenal Bold</vt:lpstr>
      <vt:lpstr>Arsenal</vt:lpstr>
      <vt:lpstr>Arimo</vt:lpstr>
      <vt:lpstr>Arsenal Italics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Ô ăn quan JAVA</dc:title>
  <cp:lastModifiedBy>Nguyen Hoang Ninh Thuan 20215141</cp:lastModifiedBy>
  <cp:revision>3</cp:revision>
  <dcterms:created xsi:type="dcterms:W3CDTF">2006-08-16T00:00:00Z</dcterms:created>
  <dcterms:modified xsi:type="dcterms:W3CDTF">2024-01-06T14:56:48Z</dcterms:modified>
  <dc:identifier>DAF5BsI9mxI</dc:identifier>
</cp:coreProperties>
</file>

<file path=docProps/thumbnail.jpeg>
</file>